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15" r:id="rId1"/>
  </p:sldMasterIdLst>
  <p:notesMasterIdLst>
    <p:notesMasterId r:id="rId13"/>
  </p:notesMasterIdLst>
  <p:sldIdLst>
    <p:sldId id="283" r:id="rId2"/>
    <p:sldId id="328" r:id="rId3"/>
    <p:sldId id="25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liyana Pencheva" initials="SP" lastIdx="1" clrIdx="0">
    <p:extLst>
      <p:ext uri="{19B8F6BF-5375-455C-9EA6-DF929625EA0E}">
        <p15:presenceInfo xmlns:p15="http://schemas.microsoft.com/office/powerpoint/2012/main" userId="S::Stiliyana.Pencheva@vivacom.bg::4e005dd3-0f7e-4966-8ce9-763810c15c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000000"/>
    <a:srgbClr val="FFFFFF"/>
    <a:srgbClr val="B5B7FF"/>
    <a:srgbClr val="8489FF"/>
    <a:srgbClr val="0527E2"/>
    <a:srgbClr val="041FC0"/>
    <a:srgbClr val="00FCFF"/>
    <a:srgbClr val="00E9FF"/>
    <a:srgbClr val="A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1" autoAdjust="0"/>
    <p:restoredTop sz="96429" autoAdjust="0"/>
  </p:normalViewPr>
  <p:slideViewPr>
    <p:cSldViewPr snapToGrid="0" snapToObjects="1">
      <p:cViewPr varScale="1">
        <p:scale>
          <a:sx n="64" d="100"/>
          <a:sy n="64" d="100"/>
        </p:scale>
        <p:origin x="6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15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D1-4A6C-827D-A101B4EABA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D1-4A6C-827D-A101B4EAB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CGNAT</c:v>
                </c:pt>
                <c:pt idx="1">
                  <c:v>IPv6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D1-4A6C-827D-A101B4EABA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FIXED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7D-4E47-AE4C-19FB66383E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7D-4E47-AE4C-19FB66383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CGNAT</c:v>
                </c:pt>
                <c:pt idx="1">
                  <c:v>IPv6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D-456F-9CD5-B248383141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739C-827F-A245-BA5F-93175BFB320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AA338-5A54-AA43-82C0-127ACC56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B052DC-5FE6-E547-B97E-DCA43FFC78D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437017-4542-EE44-B074-2C6F06FF6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509" y="6424749"/>
            <a:ext cx="1060450" cy="165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10327-D66A-6647-9706-21A04B0D5F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956" y="2492436"/>
            <a:ext cx="7675261" cy="1873129"/>
          </a:xfrm>
          <a:prstGeom prst="rect">
            <a:avLst/>
          </a:prstGeom>
        </p:spPr>
      </p:pic>
      <p:sp>
        <p:nvSpPr>
          <p:cNvPr id="5" name="Текстов контейнер 2">
            <a:extLst>
              <a:ext uri="{FF2B5EF4-FFF2-40B4-BE49-F238E27FC236}">
                <a16:creationId xmlns:a16="http://schemas.microsoft.com/office/drawing/2014/main" id="{AD1607E9-5220-458B-BAFD-02EBF2E6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10163"/>
            <a:ext cx="10921741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Контейнер за дата 3">
            <a:extLst>
              <a:ext uri="{FF2B5EF4-FFF2-40B4-BE49-F238E27FC236}">
                <a16:creationId xmlns:a16="http://schemas.microsoft.com/office/drawing/2014/main" id="{4F2E8C88-DC48-4588-8524-DF6C58961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54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7C92-4E58-4C49-9F0C-9BDA6F8D7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FF"/>
                </a:solidFill>
              </a:defRPr>
            </a:lvl1pPr>
          </a:lstStyle>
          <a:p>
            <a:r>
              <a:rPr lang="en-US" sz="3200" b="1" dirty="0">
                <a:solidFill>
                  <a:srgbClr val="0033FF"/>
                </a:solidFill>
              </a:rPr>
              <a:t>Headline Text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C9B1-1B6A-4242-8C5C-20F6DF40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27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13BF-4961-43E0-ACF8-28488ACD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674092C3-48E6-4F13-B36A-8151082033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C7CEC-9D24-4840-AE3F-81CE4873F18B}"/>
              </a:ext>
            </a:extLst>
          </p:cNvPr>
          <p:cNvSpPr/>
          <p:nvPr userDrawn="1"/>
        </p:nvSpPr>
        <p:spPr>
          <a:xfrm>
            <a:off x="11461254" y="6403966"/>
            <a:ext cx="18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D312D-E36D-42FC-AF5C-DC1BB453620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7443E-3746-4CC4-8863-6B607EE3A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077" y1="49136" x2="24914" y2="52346"/>
                        <a14:foregroundMark x1="32377" y1="47901" x2="32147" y2="50617"/>
                        <a14:foregroundMark x1="36739" y1="50617" x2="37428" y2="53086"/>
                        <a14:foregroundMark x1="44661" y1="48642" x2="43513" y2="49383"/>
                        <a14:foregroundMark x1="51550" y1="48395" x2="51550" y2="53086"/>
                        <a14:foregroundMark x1="60620" y1="52593" x2="62687" y2="5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983" y="5808728"/>
            <a:ext cx="2938356" cy="14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0668-FA5C-4A61-906D-8ECEC5782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FF"/>
                </a:solidFill>
              </a:defRPr>
            </a:lvl1pPr>
          </a:lstStyle>
          <a:p>
            <a:r>
              <a:rPr lang="en-US" sz="3200" b="1" dirty="0">
                <a:solidFill>
                  <a:srgbClr val="0033FF"/>
                </a:solidFill>
              </a:rPr>
              <a:t>Headline Text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6948-8DDF-4E7F-9F3E-EF276933F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AB5EF-2970-454B-AC31-8C4274F5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B2CB-8C81-4F26-A9ED-218C30C0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674092C3-48E6-4F13-B36A-8151082033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3964E-C06B-4BEA-A18E-459EC0297AB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B87C3-2509-4CEA-9BB7-B6EE6A960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077" y1="49136" x2="24914" y2="52346"/>
                        <a14:foregroundMark x1="32377" y1="47901" x2="32147" y2="50617"/>
                        <a14:foregroundMark x1="36739" y1="50617" x2="37428" y2="53086"/>
                        <a14:foregroundMark x1="44661" y1="48642" x2="43513" y2="49383"/>
                        <a14:foregroundMark x1="51550" y1="48395" x2="51550" y2="53086"/>
                        <a14:foregroundMark x1="60620" y1="52593" x2="62687" y2="5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983" y="5808728"/>
            <a:ext cx="2938356" cy="1405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8E979C-F422-43F1-9E63-C2412CFA2643}"/>
              </a:ext>
            </a:extLst>
          </p:cNvPr>
          <p:cNvSpPr/>
          <p:nvPr userDrawn="1"/>
        </p:nvSpPr>
        <p:spPr>
          <a:xfrm>
            <a:off x="11461254" y="6403966"/>
            <a:ext cx="18000" cy="45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28C2-7E73-4356-8DE8-A0C892838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3FF"/>
                </a:solidFill>
              </a:defRPr>
            </a:lvl1pPr>
          </a:lstStyle>
          <a:p>
            <a:r>
              <a:rPr lang="en-US" sz="3200" b="1" dirty="0">
                <a:solidFill>
                  <a:srgbClr val="0033FF"/>
                </a:solidFill>
              </a:rPr>
              <a:t>Headline 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227B6-D610-41A3-9766-ED873132F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52ACC-B2CD-4885-ACCC-9E96E8F63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C7041-2375-4FAC-8A14-5B61B15BC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57C34-733D-4818-A7C6-F3FEF61BC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B1139-E783-4CAE-8630-680F075B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674092C3-48E6-4F13-B36A-8151082033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F51F6-310E-4B22-81CB-F57AD9A092A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10572A-DA02-4A99-B6C4-AA5E70DE79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077" y1="49136" x2="24914" y2="52346"/>
                        <a14:foregroundMark x1="32377" y1="47901" x2="32147" y2="50617"/>
                        <a14:foregroundMark x1="36739" y1="50617" x2="37428" y2="53086"/>
                        <a14:foregroundMark x1="44661" y1="48642" x2="43513" y2="49383"/>
                        <a14:foregroundMark x1="51550" y1="48395" x2="51550" y2="53086"/>
                        <a14:foregroundMark x1="60620" y1="52593" x2="62687" y2="5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983" y="5808728"/>
            <a:ext cx="2938356" cy="14052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D54301-B500-41C6-9102-B303CE2F4CF5}"/>
              </a:ext>
            </a:extLst>
          </p:cNvPr>
          <p:cNvSpPr/>
          <p:nvPr userDrawn="1"/>
        </p:nvSpPr>
        <p:spPr>
          <a:xfrm>
            <a:off x="11461254" y="6403966"/>
            <a:ext cx="18000" cy="45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F8FA-5A78-48B0-A136-B9683D945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FF"/>
                </a:solidFill>
              </a:defRPr>
            </a:lvl1pPr>
          </a:lstStyle>
          <a:p>
            <a:r>
              <a:rPr lang="en-US" sz="3200" b="1" dirty="0">
                <a:solidFill>
                  <a:srgbClr val="0033FF"/>
                </a:solidFill>
              </a:rPr>
              <a:t>Headline Text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678D8-9281-4750-BC39-BECEDE10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674092C3-48E6-4F13-B36A-8151082033E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0F51D-74F6-42EE-8863-B1FE5D76021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2AC78-1F63-4189-AAB2-3295253CBC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077" y1="49136" x2="24914" y2="52346"/>
                        <a14:foregroundMark x1="32377" y1="47901" x2="32147" y2="50617"/>
                        <a14:foregroundMark x1="36739" y1="50617" x2="37428" y2="53086"/>
                        <a14:foregroundMark x1="44661" y1="48642" x2="43513" y2="49383"/>
                        <a14:foregroundMark x1="51550" y1="48395" x2="51550" y2="53086"/>
                        <a14:foregroundMark x1="60620" y1="52593" x2="62687" y2="5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983" y="5808728"/>
            <a:ext cx="2938356" cy="1405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F9E576-3C6D-41CB-9D83-5BA4CCA54CBF}"/>
              </a:ext>
            </a:extLst>
          </p:cNvPr>
          <p:cNvSpPr/>
          <p:nvPr userDrawn="1"/>
        </p:nvSpPr>
        <p:spPr>
          <a:xfrm>
            <a:off x="11461254" y="6403966"/>
            <a:ext cx="18000" cy="45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F209B-9134-49A5-BEED-4FA4D267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674092C3-48E6-4F13-B36A-8151082033E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EE628-C3F7-44AA-B324-46C7975AC60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91" y="6118490"/>
            <a:ext cx="11286000" cy="29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2371D-0E15-4C99-BD0E-67C62B8DB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077" y1="49136" x2="24914" y2="52346"/>
                        <a14:foregroundMark x1="32377" y1="47901" x2="32147" y2="50617"/>
                        <a14:foregroundMark x1="36739" y1="50617" x2="37428" y2="53086"/>
                        <a14:foregroundMark x1="44661" y1="48642" x2="43513" y2="49383"/>
                        <a14:foregroundMark x1="51550" y1="48395" x2="51550" y2="53086"/>
                        <a14:foregroundMark x1="60620" y1="52593" x2="62687" y2="5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983" y="5808728"/>
            <a:ext cx="2938356" cy="1405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706D1-74E3-4712-98C2-16F1128DD453}"/>
              </a:ext>
            </a:extLst>
          </p:cNvPr>
          <p:cNvSpPr/>
          <p:nvPr userDrawn="1"/>
        </p:nvSpPr>
        <p:spPr>
          <a:xfrm>
            <a:off x="11461254" y="6403966"/>
            <a:ext cx="18000" cy="45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3F9D05-972D-C940-BD07-C7CC36C50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3955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EB04B-EB9E-466B-92D2-41D7A75EA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/>
          <a:lstStyle/>
          <a:p>
            <a:fld id="{14D02638-4D74-4A4A-B613-CD8783D4B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FDD2A-DAD1-4AA9-92D9-5DC1C102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62E69-3A2D-4257-8238-9C67013B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306F9-174A-4151-9F91-940D2C9B1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618" y="63911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4092C3-48E6-4F13-B36A-8151082033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90F39-F6F9-4CF5-BFC2-5B9A7BA1182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66464" y="6435140"/>
            <a:ext cx="1060450" cy="16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A674F6-349E-42DF-8408-8CCE0784E50B}"/>
              </a:ext>
            </a:extLst>
          </p:cNvPr>
          <p:cNvSpPr/>
          <p:nvPr userDrawn="1"/>
        </p:nvSpPr>
        <p:spPr>
          <a:xfrm>
            <a:off x="-543600" y="196352"/>
            <a:ext cx="540000" cy="5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R:    0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G:    0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B:   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3E71F-8E07-4240-B85F-FD81D84BDB79}"/>
              </a:ext>
            </a:extLst>
          </p:cNvPr>
          <p:cNvSpPr/>
          <p:nvPr userDrawn="1"/>
        </p:nvSpPr>
        <p:spPr>
          <a:xfrm>
            <a:off x="-543600" y="888752"/>
            <a:ext cx="540000" cy="5400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R:    0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G:   51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B: 255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AEF491-5559-4B46-B6A0-664584B55F64}"/>
              </a:ext>
            </a:extLst>
          </p:cNvPr>
          <p:cNvSpPr/>
          <p:nvPr userDrawn="1"/>
        </p:nvSpPr>
        <p:spPr>
          <a:xfrm>
            <a:off x="-543600" y="1581152"/>
            <a:ext cx="540000" cy="540000"/>
          </a:xfrm>
          <a:prstGeom prst="rect">
            <a:avLst/>
          </a:prstGeom>
          <a:solidFill>
            <a:srgbClr val="00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   0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252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255</a:t>
            </a:r>
          </a:p>
        </p:txBody>
      </p:sp>
    </p:spTree>
    <p:extLst>
      <p:ext uri="{BB962C8B-B14F-4D97-AF65-F5344CB8AC3E}">
        <p14:creationId xmlns:p14="http://schemas.microsoft.com/office/powerpoint/2010/main" val="26244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FF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FF"/>
        </a:buClr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FF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>
            <a:extLst>
              <a:ext uri="{FF2B5EF4-FFF2-40B4-BE49-F238E27FC236}">
                <a16:creationId xmlns:a16="http://schemas.microsoft.com/office/drawing/2014/main" id="{ED5C9B01-68E3-463E-AEF1-FC4DA210A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IPv6 and CGNAT: An Inevitable Team-Up in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Vivacom's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Network</a:t>
            </a:r>
            <a:endParaRPr lang="bg-B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CC764BFE-9351-4528-85E2-DFDC497EE2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68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B921-7EC3-B226-1865-196991E9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82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IPv6 and NAT team-up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5F80-549E-13D2-24AC-376AF7C64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103" y="1322915"/>
            <a:ext cx="5724939" cy="449147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>
                <a:latin typeface="+mn-lt"/>
              </a:rPr>
              <a:t>Apparently inevitable for us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Cost reduction and native access to IPv6 enabled resources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Surprisingly smooth and problem free implementation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Future proof and sustainable (340 undecillion IPv6 addresses and increasing IPv6 traffic, CGNAT Offload)</a:t>
            </a:r>
          </a:p>
          <a:p>
            <a:pPr marL="0" indent="0">
              <a:buClrTx/>
              <a:buNone/>
            </a:pPr>
            <a:endParaRPr lang="en-US" sz="2200" dirty="0"/>
          </a:p>
          <a:p>
            <a:pPr marL="0" indent="0">
              <a:buClrTx/>
              <a:buNone/>
            </a:pPr>
            <a:r>
              <a:rPr lang="en-US" sz="2200" b="1" dirty="0">
                <a:latin typeface="+mn-lt"/>
              </a:rPr>
              <a:t>Future Plans</a:t>
            </a:r>
          </a:p>
          <a:p>
            <a:pPr marL="0" indent="0">
              <a:buClrTx/>
              <a:buNone/>
            </a:pPr>
            <a:r>
              <a:rPr lang="en-US" sz="2200" dirty="0">
                <a:latin typeface="+mn-lt"/>
              </a:rPr>
              <a:t>IPv6 as much as possible</a:t>
            </a:r>
          </a:p>
          <a:p>
            <a:pPr marL="0" indent="0">
              <a:buClrTx/>
              <a:buNone/>
            </a:pPr>
            <a:endParaRPr lang="en-US" sz="2200" dirty="0"/>
          </a:p>
          <a:p>
            <a:pPr marL="0" indent="0">
              <a:buClrTx/>
              <a:buNone/>
            </a:pPr>
            <a:endParaRPr lang="en-US" sz="2200" dirty="0"/>
          </a:p>
        </p:txBody>
      </p:sp>
      <p:pic>
        <p:nvPicPr>
          <p:cNvPr id="5122" name="Picture 2" descr="Easy ways to build up your teamwork and collaboration skills">
            <a:extLst>
              <a:ext uri="{FF2B5EF4-FFF2-40B4-BE49-F238E27FC236}">
                <a16:creationId xmlns:a16="http://schemas.microsoft.com/office/drawing/2014/main" id="{FA151C38-D6C6-1130-0569-33FCF0AD1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2288" b="1"/>
          <a:stretch/>
        </p:blipFill>
        <p:spPr bwMode="auto">
          <a:xfrm>
            <a:off x="6571593" y="921736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7FED9-AB1C-4AAB-3FE9-AEA5B466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4092C3-48E6-4F13-B36A-8151082033E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а 2">
            <a:extLst>
              <a:ext uri="{FF2B5EF4-FFF2-40B4-BE49-F238E27FC236}">
                <a16:creationId xmlns:a16="http://schemas.microsoft.com/office/drawing/2014/main" id="{A3E195A1-1AFC-47CB-A941-F4A0F666A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2638-4D74-4A4A-B613-CD8783D4B1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0890-A548-4CE7-8372-17048D6E98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4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829E-DBF0-4F32-83F8-628B5B90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7" y="1"/>
            <a:ext cx="10515600" cy="809216"/>
          </a:xfrm>
        </p:spPr>
        <p:txBody>
          <a:bodyPr>
            <a:normAutofit/>
          </a:bodyPr>
          <a:lstStyle/>
          <a:p>
            <a:r>
              <a:rPr lang="en-US" dirty="0"/>
              <a:t>About </a:t>
            </a:r>
            <a:r>
              <a:rPr lang="en-US" dirty="0" err="1"/>
              <a:t>Vivacom</a:t>
            </a:r>
            <a:r>
              <a:rPr lang="en-US" dirty="0"/>
              <a:t> Bulgaria</a:t>
            </a:r>
            <a:r>
              <a:rPr lang="bg-BG" dirty="0"/>
              <a:t> </a:t>
            </a:r>
            <a:r>
              <a:rPr lang="en-US" dirty="0"/>
              <a:t>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7A7CA-BA6D-4C78-B2DC-9B4D3F86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B383F7-412C-4908-8904-2AE62B4AC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782" y="2004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DA949-5411-4E5A-B8D7-A76593A87852}"/>
              </a:ext>
            </a:extLst>
          </p:cNvPr>
          <p:cNvSpPr txBox="1"/>
          <p:nvPr/>
        </p:nvSpPr>
        <p:spPr>
          <a:xfrm>
            <a:off x="109055" y="664042"/>
            <a:ext cx="11274084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/>
              <a:t>Former incumbent operator</a:t>
            </a:r>
            <a:r>
              <a:rPr lang="bg-BG" altLang="en-US" dirty="0"/>
              <a:t>, </a:t>
            </a:r>
            <a:r>
              <a:rPr lang="en-US" altLang="en-US" dirty="0"/>
              <a:t>the largest in Bulgaria – Bulgarian Telecommunication Company (BTC)</a:t>
            </a:r>
          </a:p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In 2004 a </a:t>
            </a:r>
            <a:r>
              <a:rPr lang="en-US" dirty="0"/>
              <a:t>privatization procedure was started, and</a:t>
            </a:r>
            <a:r>
              <a:rPr lang="bg-BG" dirty="0"/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Manrope"/>
              </a:rPr>
              <a:t>the Bulgarian government sold 65% of </a:t>
            </a:r>
            <a:r>
              <a:rPr lang="en-US" dirty="0">
                <a:solidFill>
                  <a:srgbClr val="333333"/>
                </a:solidFill>
                <a:latin typeface="Manrope"/>
              </a:rPr>
              <a:t>BTC</a:t>
            </a:r>
            <a:endParaRPr lang="en-GB" altLang="en-US" dirty="0"/>
          </a:p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Since Mid</a:t>
            </a:r>
            <a:r>
              <a:rPr lang="bg-BG" altLang="en-US" dirty="0"/>
              <a:t>-</a:t>
            </a:r>
            <a:r>
              <a:rPr lang="en-US" altLang="en-US" dirty="0"/>
              <a:t>2020 become part of United group - </a:t>
            </a:r>
            <a:r>
              <a:rPr lang="en-US" b="0" i="0" dirty="0">
                <a:solidFill>
                  <a:srgbClr val="333333"/>
                </a:solidFill>
                <a:effectLst/>
                <a:latin typeface="Manrope"/>
              </a:rPr>
              <a:t>a leading telecommunications and media operator in Southeast Europe</a:t>
            </a:r>
            <a:endParaRPr lang="en-GB" altLang="en-US" dirty="0"/>
          </a:p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/>
              <a:t>Currently the largest telecom in Bulgaria providing </a:t>
            </a:r>
            <a:r>
              <a:rPr lang="en-US" altLang="en-US" dirty="0"/>
              <a:t>Unlimited 5G Mobile plans, EON TV service, 10G fiber access speeds for Internet, DTH TV and IPVPN business services </a:t>
            </a:r>
            <a:endParaRPr lang="en-GB" altLang="en-US" dirty="0"/>
          </a:p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VIVACOM has received the award for the fastest mobile network in Europe for the Q1-Q2 2020 period according to results from tests taken with </a:t>
            </a:r>
            <a:r>
              <a:rPr lang="en-US" dirty="0" err="1"/>
              <a:t>Speedtest</a:t>
            </a:r>
            <a:r>
              <a:rPr lang="en-US" dirty="0"/>
              <a:t>® by </a:t>
            </a:r>
            <a:r>
              <a:rPr lang="en-US" dirty="0" err="1"/>
              <a:t>Ookla</a:t>
            </a:r>
            <a:r>
              <a:rPr lang="en-US" dirty="0"/>
              <a:t>® </a:t>
            </a:r>
          </a:p>
          <a:p>
            <a:pPr marL="1085850" lvl="2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VIVACOM Plana Teleport is a member of the World Teleport Association and in 2017 achieved full Tier 4 certification</a:t>
            </a:r>
          </a:p>
          <a:p>
            <a:pPr lvl="2">
              <a:lnSpc>
                <a:spcPct val="90000"/>
              </a:lnSpc>
            </a:pPr>
            <a:endParaRPr lang="en-GB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852B7B-F875-D6E6-6AAD-E2B8C559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1" y="4313186"/>
            <a:ext cx="5504737" cy="642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E489D-922C-3DFD-CAA0-1325734A5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7" y="5075495"/>
            <a:ext cx="5315102" cy="632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34110F-DF25-886F-E795-88D79AAD6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726" y="3550877"/>
            <a:ext cx="5409767" cy="666750"/>
          </a:xfrm>
          <a:prstGeom prst="rect">
            <a:avLst/>
          </a:prstGeom>
        </p:spPr>
      </p:pic>
      <p:pic>
        <p:nvPicPr>
          <p:cNvPr id="21" name="Picture 20" descr="A map of europe with blue spots&#10;&#10;Description automatically generated with low confidence">
            <a:extLst>
              <a:ext uri="{FF2B5EF4-FFF2-40B4-BE49-F238E27FC236}">
                <a16:creationId xmlns:a16="http://schemas.microsoft.com/office/drawing/2014/main" id="{85DAC72C-C53C-C459-5F64-14A80DBB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590" y="3014083"/>
            <a:ext cx="3712266" cy="30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0DB9196F-7151-406D-A293-22A83973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168674"/>
            <a:ext cx="10515600" cy="956779"/>
          </a:xfrm>
        </p:spPr>
        <p:txBody>
          <a:bodyPr>
            <a:normAutofit fontScale="90000"/>
          </a:bodyPr>
          <a:lstStyle/>
          <a:p>
            <a:r>
              <a:rPr lang="en-US" dirty="0"/>
              <a:t>CGNAT timeline</a:t>
            </a:r>
            <a:br>
              <a:rPr lang="en-US" dirty="0"/>
            </a:br>
            <a:endParaRPr lang="bg-BG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E411F072-1273-45C9-AC88-DD42BF71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802365"/>
            <a:ext cx="10515600" cy="5240626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2004 - ADSL services - no CGNAT (Broadband Verification stats)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2007 - Mobile operator - CGNAT from the start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2011 - Fixed Broadband services AON/GPON - no CGNAT (Broadband Verification stats)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Dec.2021 - CGNAT introduced for AON/GPON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All new BB subs in CGNAT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Existing BB subs migrated to CGNAT after contract renewal</a:t>
            </a:r>
          </a:p>
          <a:p>
            <a:pPr marL="0" indent="0">
              <a:buClrTx/>
              <a:buNone/>
            </a:pPr>
            <a:endParaRPr lang="en-US" sz="2800" dirty="0">
              <a:latin typeface="+mn-lt"/>
            </a:endParaRPr>
          </a:p>
          <a:p>
            <a:pPr marL="0" indent="0">
              <a:buClrTx/>
              <a:buNone/>
            </a:pPr>
            <a:r>
              <a:rPr lang="en-US" sz="2800" b="1" dirty="0">
                <a:latin typeface="+mn-lt"/>
              </a:rPr>
              <a:t>Why ?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Millions of mobile subscribers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Hundreds of thousands of fixed BB subs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Severe IPv4 shortage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Increasing cost for buying and renting IPv4s</a:t>
            </a:r>
            <a:endParaRPr lang="bg-BG" sz="2800" dirty="0">
              <a:latin typeface="+mn-lt"/>
            </a:endParaRPr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EAE3D80-4EFB-4DE2-BEBA-FF5A6AA2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240B9F5-8048-0A90-21E6-470FCCF2A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685902"/>
              </p:ext>
            </p:extLst>
          </p:nvPr>
        </p:nvGraphicFramePr>
        <p:xfrm>
          <a:off x="6828182" y="5025737"/>
          <a:ext cx="1097608" cy="98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6920" imgH="6171120" progId="">
                  <p:embed/>
                </p:oleObj>
              </mc:Choice>
              <mc:Fallback>
                <p:oleObj r:id="rId2" imgW="6856920" imgH="617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28182" y="5025737"/>
                        <a:ext cx="1097608" cy="98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29,600+ Euro Symbol Illustrations, Royalty-Free Vector Graphics &amp; Clip Art  - iStock | Euro symbol vector, Gold euro symbol, Euro symbol isometric">
            <a:extLst>
              <a:ext uri="{FF2B5EF4-FFF2-40B4-BE49-F238E27FC236}">
                <a16:creationId xmlns:a16="http://schemas.microsoft.com/office/drawing/2014/main" id="{65268A36-85D8-4A71-C957-2F70986A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83" y="4886490"/>
            <a:ext cx="1218839" cy="12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ompleted tick checkmark stamp sticker vector stock  illustration">
            <a:extLst>
              <a:ext uri="{FF2B5EF4-FFF2-40B4-BE49-F238E27FC236}">
                <a16:creationId xmlns:a16="http://schemas.microsoft.com/office/drawing/2014/main" id="{4B32AE1C-E067-7741-F785-4E3E77F8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45" y="2040322"/>
            <a:ext cx="2741480" cy="19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0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9251-AB09-B2B6-84FF-C0A142FB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9939"/>
            <a:ext cx="10515600" cy="1029721"/>
          </a:xfrm>
        </p:spPr>
        <p:txBody>
          <a:bodyPr/>
          <a:lstStyle/>
          <a:p>
            <a:r>
              <a:rPr lang="en-US" dirty="0"/>
              <a:t>CGNAT – 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1782-B41E-A929-C2E8-58156D77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829479"/>
            <a:ext cx="11396869" cy="34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Still requires Public IPv4s for NAT Outside pools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Licensing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HW - Limited Capacity, Rack space/Routers slot space/EOL/EOS/Backup/Spares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DynNAT</a:t>
            </a:r>
            <a:r>
              <a:rPr lang="en-US" sz="2800" dirty="0">
                <a:latin typeface="+mn-lt"/>
              </a:rPr>
              <a:t> logging -&gt; </a:t>
            </a:r>
            <a:r>
              <a:rPr lang="en-US" sz="2800" dirty="0" err="1">
                <a:latin typeface="+mn-lt"/>
              </a:rPr>
              <a:t>FlowExport</a:t>
            </a:r>
            <a:r>
              <a:rPr lang="en-US" sz="2800" dirty="0">
                <a:latin typeface="+mn-lt"/>
              </a:rPr>
              <a:t>/Radius Acct or Use Deterministic NAT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Logging servers need maintenance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Complicates the network configs – CGNAT bypass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Blacklists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416D6-30BA-673A-6BC0-1142AD20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Installation and Operations Guide">
            <a:extLst>
              <a:ext uri="{FF2B5EF4-FFF2-40B4-BE49-F238E27FC236}">
                <a16:creationId xmlns:a16="http://schemas.microsoft.com/office/drawing/2014/main" id="{E85B745B-F262-84CA-7381-F6873EC0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40" y="3375787"/>
            <a:ext cx="1741908" cy="6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flix - Watch TV Shows Online, Watch Movies Online">
            <a:extLst>
              <a:ext uri="{FF2B5EF4-FFF2-40B4-BE49-F238E27FC236}">
                <a16:creationId xmlns:a16="http://schemas.microsoft.com/office/drawing/2014/main" id="{897B984F-3F26-7849-D26A-62229C41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06" y="3285617"/>
            <a:ext cx="1960568" cy="8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kamai-logo | PingBin">
            <a:extLst>
              <a:ext uri="{FF2B5EF4-FFF2-40B4-BE49-F238E27FC236}">
                <a16:creationId xmlns:a16="http://schemas.microsoft.com/office/drawing/2014/main" id="{A04CEDEE-95FD-D0DC-1050-666D07F9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41" y="4026555"/>
            <a:ext cx="1635994" cy="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oudflare Logo | Cloudflare">
            <a:extLst>
              <a:ext uri="{FF2B5EF4-FFF2-40B4-BE49-F238E27FC236}">
                <a16:creationId xmlns:a16="http://schemas.microsoft.com/office/drawing/2014/main" id="{EAD73F3B-2002-2F80-B8DE-2BD7E12A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22" y="4157080"/>
            <a:ext cx="1496143" cy="5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1667-DAE8-108E-6673-CEBF0085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235918"/>
            <a:ext cx="10515600" cy="738118"/>
          </a:xfrm>
        </p:spPr>
        <p:txBody>
          <a:bodyPr/>
          <a:lstStyle/>
          <a:p>
            <a:r>
              <a:rPr lang="en-US" dirty="0"/>
              <a:t>IPv6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6399-4F90-C017-4661-BC2AE2D2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3" y="1021027"/>
            <a:ext cx="10515600" cy="4664156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Nov.2007 2a01:5a8::/32 allocation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Aug.2009 First business customer on Dual Stack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2009	IPv6 available to Business customers only (on BRs or IPv6 only in VPRN)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2011  IPv6 enabled on </a:t>
            </a:r>
            <a:r>
              <a:rPr lang="en-US" dirty="0" err="1">
                <a:latin typeface="+mn-lt"/>
              </a:rPr>
              <a:t>Vivacom's</a:t>
            </a:r>
            <a:r>
              <a:rPr lang="en-US" dirty="0">
                <a:latin typeface="+mn-lt"/>
              </a:rPr>
              <a:t> DNS caches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Jan.2020 - Start of early tests of IPv6 for BB services on BNGs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Apr.2020 - Full IPv6 routing table available on each BNG (moved IPv6 Cust to the Edge)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Dec.2021 - IPv6 enabled for Mobile subs (CGNAT HW Offload)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Feb.2022 - Started working on IPv6 for fixed BB subs (AAA/ACS/OLTs/ONTs/CPEs/LLD)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Feb.2023 - Start of gradually enabling IPv6 for GPON subs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Jun.2023 - IPv6 enabled for all GPON subs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0" indent="0">
              <a:buClrTx/>
              <a:buNone/>
            </a:pPr>
            <a:r>
              <a:rPr lang="en-US" dirty="0">
                <a:latin typeface="+mn-lt"/>
              </a:rPr>
              <a:t>Cache farms on IPv4/IPv6 from day one - </a:t>
            </a:r>
            <a:r>
              <a:rPr lang="en-US" dirty="0" err="1">
                <a:latin typeface="+mn-lt"/>
              </a:rPr>
              <a:t>FB,GGC,NetFlix,Akamai,Cloudflare</a:t>
            </a:r>
            <a:r>
              <a:rPr lang="en-US" dirty="0">
                <a:latin typeface="+mn-lt"/>
              </a:rPr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493C-FBA6-EB1E-67C2-35B2B6EE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IPv6 - NetworkLessons.com">
            <a:extLst>
              <a:ext uri="{FF2B5EF4-FFF2-40B4-BE49-F238E27FC236}">
                <a16:creationId xmlns:a16="http://schemas.microsoft.com/office/drawing/2014/main" id="{40467BA1-8408-96C5-766C-3C4CD812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366" y="0"/>
            <a:ext cx="2293868" cy="22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3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6FD9-762A-B526-E505-5190D1C0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2" y="316340"/>
            <a:ext cx="10515600" cy="759418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effectLst/>
                <a:ea typeface="Times New Roman" panose="02020603050405020304" pitchFamily="18" charset="0"/>
              </a:rPr>
              <a:t>Dual Stack overview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4743-7C52-39C5-9B55-668C84F9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69" y="882158"/>
            <a:ext cx="11357113" cy="5905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Mobile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Dual-Stack – Public or Private IPv4, /64 IPv6 Dynamic or Static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/64 for all - Smartphones/Tablets/FWA CPEs</a:t>
            </a:r>
          </a:p>
          <a:p>
            <a:pPr marL="0" indent="0">
              <a:buClrTx/>
              <a:buNone/>
            </a:pPr>
            <a:r>
              <a:rPr lang="en-US" sz="2200" dirty="0">
                <a:latin typeface="+mn-lt"/>
              </a:rPr>
              <a:t>(Really straightforward implementation)</a:t>
            </a:r>
          </a:p>
          <a:p>
            <a:pPr marL="0" indent="0">
              <a:buClrTx/>
              <a:buNone/>
            </a:pPr>
            <a:r>
              <a:rPr lang="en-US" sz="2800" b="1" dirty="0">
                <a:latin typeface="+mn-lt"/>
              </a:rPr>
              <a:t>Fixed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Dual-Stack for  GPON Subs - Public or Private IPv4, /128 WAN and /64 PD (IPv6 only dynamic)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DHCPv6 only access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IPoE</a:t>
            </a:r>
            <a:r>
              <a:rPr lang="en-US" sz="2200" dirty="0">
                <a:latin typeface="+mn-lt"/>
              </a:rPr>
              <a:t> sessions on BNGs (Single Auth for IPv4/IPv6)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Authentication based on Opt82-Circ-Id/Interface-Id Opt-18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Dynamic allocation of /128 on WAN + /64 PD for ONT/CPE LAN.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SLAAC behind the ONT/CPE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 Radius-Accounting for IPv6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A9EB-F455-74F5-927A-93983ED9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0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CC72-67AE-B345-F653-9B4164C4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9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had to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112F-8DEE-A325-E4C2-5988BED27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359" y="1176735"/>
            <a:ext cx="5829928" cy="435133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Low Level design for Dual Stack on BNGs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IP Core BNGs configuration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AAA/ACS development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DHCPv6 Security features in the access infrastructure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ONTs/CPEs tests and software upgrade / TR-69 for IPv6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OLTs configuration (DHCPv6 snooping)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IPv6 activation on ONTs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 Training</a:t>
            </a:r>
          </a:p>
        </p:txBody>
      </p:sp>
      <p:pic>
        <p:nvPicPr>
          <p:cNvPr id="4098" name="Picture 2" descr="21 Working idioms about hard work, teamwork &amp; more">
            <a:extLst>
              <a:ext uri="{FF2B5EF4-FFF2-40B4-BE49-F238E27FC236}">
                <a16:creationId xmlns:a16="http://schemas.microsoft.com/office/drawing/2014/main" id="{E8206441-B528-69DC-4A0D-B24707B93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r="16560" b="-1"/>
          <a:stretch/>
        </p:blipFill>
        <p:spPr bwMode="auto">
          <a:xfrm>
            <a:off x="6519041" y="1027906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1F69-6E7F-2132-9CB7-9980F0C2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8" y="63911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4092C3-48E6-4F13-B36A-8151082033E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FA36-C571-3A2B-D9C3-EC2B17FE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7179"/>
            <a:ext cx="10515600" cy="838491"/>
          </a:xfrm>
        </p:spPr>
        <p:txBody>
          <a:bodyPr/>
          <a:lstStyle/>
          <a:p>
            <a:r>
              <a:rPr lang="en-US" dirty="0"/>
              <a:t>Traffic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19DA1-753A-8DCD-0325-01687B28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90C815-DC17-AC8F-CE1F-B88106D74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573953"/>
              </p:ext>
            </p:extLst>
          </p:nvPr>
        </p:nvGraphicFramePr>
        <p:xfrm>
          <a:off x="-41965" y="1133981"/>
          <a:ext cx="6456018" cy="430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4A2BC0-2640-EAB8-DD26-E8B23897E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203763"/>
              </p:ext>
            </p:extLst>
          </p:nvPr>
        </p:nvGraphicFramePr>
        <p:xfrm>
          <a:off x="5003801" y="1161084"/>
          <a:ext cx="6585226" cy="435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619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E5CF-7CA6-EB2C-A7F4-FE80F68D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69" y="47603"/>
            <a:ext cx="10515600" cy="1005946"/>
          </a:xfrm>
        </p:spPr>
        <p:txBody>
          <a:bodyPr/>
          <a:lstStyle/>
          <a:p>
            <a:r>
              <a:rPr lang="en-US" dirty="0"/>
              <a:t>APNIC IPv6 stats for Bulgaria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CC89D-6017-EEE5-B374-D15553B2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92C3-48E6-4F13-B36A-8151082033E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11F98-C469-4E6F-5705-FA468C43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65" y="789629"/>
            <a:ext cx="10406270" cy="52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9659"/>
      </p:ext>
    </p:extLst>
  </p:cSld>
  <p:clrMapOvr>
    <a:masterClrMapping/>
  </p:clrMapOvr>
</p:sld>
</file>

<file path=ppt/theme/theme1.xml><?xml version="1.0" encoding="utf-8"?>
<a:theme xmlns:a="http://schemas.openxmlformats.org/drawingml/2006/main" name="New_2021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10F0C6C-980D-483C-A3C0-5EE36146905E}" vid="{3AA6D83A-F8EA-436D-BA5E-4394EB7572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12873_Vivacom_PP_Presentation_template</Template>
  <TotalTime>1384</TotalTime>
  <Words>715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Manrope</vt:lpstr>
      <vt:lpstr>Wingdings</vt:lpstr>
      <vt:lpstr>New_202108</vt:lpstr>
      <vt:lpstr>PowerPoint Presentation</vt:lpstr>
      <vt:lpstr>About Vivacom Bulgaria EAD</vt:lpstr>
      <vt:lpstr>CGNAT timeline </vt:lpstr>
      <vt:lpstr>CGNAT – The reality</vt:lpstr>
      <vt:lpstr>IPv6 timeline</vt:lpstr>
      <vt:lpstr>Dual Stack overview </vt:lpstr>
      <vt:lpstr>What had to be done?</vt:lpstr>
      <vt:lpstr>Traffic charts</vt:lpstr>
      <vt:lpstr>APNIC IPv6 stats for Bulgaria</vt:lpstr>
      <vt:lpstr>IPv6 and NAT team-up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Stanish Stanishev</dc:creator>
  <cp:lastModifiedBy>Stanish Stanishev</cp:lastModifiedBy>
  <cp:revision>51</cp:revision>
  <dcterms:created xsi:type="dcterms:W3CDTF">2023-06-22T13:50:10Z</dcterms:created>
  <dcterms:modified xsi:type="dcterms:W3CDTF">2023-06-25T16:32:18Z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68f796-9400-4b68-a5dd-e1fad25f2364_Enabled">
    <vt:lpwstr>True</vt:lpwstr>
  </property>
  <property fmtid="{D5CDD505-2E9C-101B-9397-08002B2CF9AE}" pid="3" name="MSIP_Label_2768f796-9400-4b68-a5dd-e1fad25f2364_SiteId">
    <vt:lpwstr>2e318a00-b44f-4acd-ade2-4c9e434f9644</vt:lpwstr>
  </property>
  <property fmtid="{D5CDD505-2E9C-101B-9397-08002B2CF9AE}" pid="4" name="MSIP_Label_2768f796-9400-4b68-a5dd-e1fad25f2364_Owner">
    <vt:lpwstr>Stiliyana.Pencheva@vivacom.bg</vt:lpwstr>
  </property>
  <property fmtid="{D5CDD505-2E9C-101B-9397-08002B2CF9AE}" pid="5" name="MSIP_Label_2768f796-9400-4b68-a5dd-e1fad25f2364_SetDate">
    <vt:lpwstr>2021-02-12T08:21:19.7672603Z</vt:lpwstr>
  </property>
  <property fmtid="{D5CDD505-2E9C-101B-9397-08002B2CF9AE}" pid="6" name="MSIP_Label_2768f796-9400-4b68-a5dd-e1fad25f2364_Name">
    <vt:lpwstr>General</vt:lpwstr>
  </property>
  <property fmtid="{D5CDD505-2E9C-101B-9397-08002B2CF9AE}" pid="7" name="MSIP_Label_2768f796-9400-4b68-a5dd-e1fad25f2364_Application">
    <vt:lpwstr>Microsoft Azure Information Protection</vt:lpwstr>
  </property>
  <property fmtid="{D5CDD505-2E9C-101B-9397-08002B2CF9AE}" pid="8" name="MSIP_Label_2768f796-9400-4b68-a5dd-e1fad25f2364_ActionId">
    <vt:lpwstr>2d220069-1559-4401-b353-b01b61a7cd2e</vt:lpwstr>
  </property>
  <property fmtid="{D5CDD505-2E9C-101B-9397-08002B2CF9AE}" pid="9" name="MSIP_Label_2768f796-9400-4b68-a5dd-e1fad25f2364_Extended_MSFT_Method">
    <vt:lpwstr>Automatic</vt:lpwstr>
  </property>
  <property fmtid="{D5CDD505-2E9C-101B-9397-08002B2CF9AE}" pid="10" name="Sensitivity">
    <vt:lpwstr>General</vt:lpwstr>
  </property>
</Properties>
</file>